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9" r:id="rId6"/>
    <p:sldId id="257" r:id="rId7"/>
    <p:sldId id="264" r:id="rId8"/>
    <p:sldId id="265" r:id="rId9"/>
    <p:sldId id="260" r:id="rId10"/>
    <p:sldId id="261" r:id="rId11"/>
    <p:sldId id="262" r:id="rId12"/>
    <p:sldId id="263" r:id="rId13"/>
    <p:sldId id="284" r:id="rId14"/>
    <p:sldId id="282" r:id="rId15"/>
    <p:sldId id="283" r:id="rId16"/>
    <p:sldId id="285" r:id="rId17"/>
    <p:sldId id="275" r:id="rId18"/>
    <p:sldId id="276" r:id="rId19"/>
    <p:sldId id="286" r:id="rId20"/>
    <p:sldId id="266" r:id="rId21"/>
    <p:sldId id="267" r:id="rId22"/>
    <p:sldId id="270" r:id="rId23"/>
    <p:sldId id="272" r:id="rId24"/>
    <p:sldId id="274" r:id="rId25"/>
    <p:sldId id="269" r:id="rId26"/>
    <p:sldId id="273" r:id="rId27"/>
    <p:sldId id="278" r:id="rId28"/>
    <p:sldId id="281" r:id="rId29"/>
    <p:sldId id="279" r:id="rId30"/>
    <p:sldId id="280" r:id="rId31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156" y="1279287"/>
            <a:ext cx="4605433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F02A-B2F6-456D-B172-2F463F32CB9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DA2C4-E26D-4C88-A33D-4BB2393C161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DA2C4-E26D-4C88-A33D-4BB2393C161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Ubuntu" panose="020B0604030602030204" charset="0"/>
                <a:ea typeface="Ubuntu" panose="020B060403060203020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Ubuntu" panose="020B0604030602030204" charset="0"/>
                <a:ea typeface="Ubuntu" panose="020B060403060203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604030602030204" charset="0"/>
          <a:ea typeface="Ubuntu" panose="020B0604030602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6.png"/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microsoft.com/office/2007/relationships/hdphoto" Target="../media/hdphoto5.wdp"/><Relationship Id="rId3" Type="http://schemas.openxmlformats.org/officeDocument/2006/relationships/image" Target="../media/image27.png"/><Relationship Id="rId2" Type="http://schemas.microsoft.com/office/2007/relationships/hdphoto" Target="../media/hdphoto4.wdp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hdphoto" Target="../media/hdphoto2.wdp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" y="-24130"/>
            <a:ext cx="8844915" cy="3347085"/>
          </a:xfrm>
        </p:spPr>
        <p:txBody>
          <a:bodyPr/>
          <a:p>
            <a:r>
              <a:rPr lang="" altLang="en-US"/>
              <a:t>Finding evolutionary shifts</a:t>
            </a: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8730" y="-870858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6001" y="-867439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514600" y="3001193"/>
            <a:ext cx="1905000" cy="762000"/>
          </a:xfrm>
          <a:prstGeom prst="straightConnector1">
            <a:avLst/>
          </a:prstGeom>
          <a:ln w="127000">
            <a:solidFill>
              <a:schemeClr val="bg1">
                <a:lumMod val="85000"/>
              </a:schemeClr>
            </a:solidFill>
            <a:tailEnd type="triangle"/>
          </a:ln>
          <a:effectLst>
            <a:outerShdw dist="12700" dir="9000000" sx="105000" sy="105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7286" y="2188028"/>
            <a:ext cx="685800" cy="0"/>
          </a:xfrm>
          <a:prstGeom prst="line">
            <a:avLst/>
          </a:prstGeom>
          <a:ln w="41275">
            <a:solidFill>
              <a:srgbClr val="329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5999" y="-867439"/>
            <a:ext cx="5486400" cy="822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Group 47"/>
          <p:cNvGrpSpPr/>
          <p:nvPr/>
        </p:nvGrpSpPr>
        <p:grpSpPr>
          <a:xfrm>
            <a:off x="5755453" y="3365892"/>
            <a:ext cx="2653352" cy="693382"/>
            <a:chOff x="5652448" y="2209800"/>
            <a:chExt cx="2653352" cy="693382"/>
          </a:xfrm>
        </p:grpSpPr>
        <p:sp>
          <p:nvSpPr>
            <p:cNvPr id="42" name="Rectangle 41"/>
            <p:cNvSpPr/>
            <p:nvPr/>
          </p:nvSpPr>
          <p:spPr>
            <a:xfrm>
              <a:off x="5652448" y="2209800"/>
              <a:ext cx="2348552" cy="69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096000" y="2221468"/>
              <a:ext cx="2209800" cy="369332"/>
              <a:chOff x="6096000" y="2221468"/>
              <a:chExt cx="2209800" cy="369332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096000" y="2305854"/>
                <a:ext cx="228600" cy="0"/>
              </a:xfrm>
              <a:prstGeom prst="line">
                <a:avLst/>
              </a:prstGeom>
              <a:ln w="38100">
                <a:solidFill>
                  <a:srgbClr val="329C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096000" y="2354758"/>
                <a:ext cx="2286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096000" y="2403662"/>
                <a:ext cx="2286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096000" y="2465696"/>
                <a:ext cx="2286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6324600" y="222146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latin typeface="Minion Pro Cond" pitchFamily="18" charset="0"/>
                  </a:rPr>
                  <a:t>Habitat Model</a:t>
                </a:r>
                <a:endParaRPr lang="en-US" b="1" dirty="0" smtClean="0">
                  <a:solidFill>
                    <a:srgbClr val="C00000"/>
                  </a:solidFill>
                  <a:latin typeface="Minion Pro Cond" pitchFamily="18" charset="0"/>
                </a:endParaRPr>
              </a:p>
            </p:txBody>
          </p:sp>
        </p:grpSp>
        <p:sp>
          <p:nvSpPr>
            <p:cNvPr id="51" name="Oval 50"/>
            <p:cNvSpPr/>
            <p:nvPr/>
          </p:nvSpPr>
          <p:spPr>
            <a:xfrm>
              <a:off x="5802630" y="2590800"/>
              <a:ext cx="228600" cy="2286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55030" y="2590800"/>
              <a:ext cx="228600" cy="228600"/>
            </a:xfrm>
            <a:prstGeom prst="ellipse">
              <a:avLst/>
            </a:prstGeom>
            <a:solidFill>
              <a:srgbClr val="FE91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107430" y="2590800"/>
              <a:ext cx="228600" cy="228600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38248" y="2533850"/>
              <a:ext cx="134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Minion Pro Cond" pitchFamily="18" charset="0"/>
                </a:rPr>
                <a:t>bayou Model</a:t>
              </a:r>
              <a:endParaRPr lang="en-US" b="1" dirty="0">
                <a:solidFill>
                  <a:srgbClr val="C00000"/>
                </a:solidFill>
                <a:latin typeface="Minion Pro Cond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55453" y="3343251"/>
            <a:ext cx="2653352" cy="693382"/>
            <a:chOff x="5652448" y="2209800"/>
            <a:chExt cx="2653352" cy="693382"/>
          </a:xfrm>
        </p:grpSpPr>
        <p:sp>
          <p:nvSpPr>
            <p:cNvPr id="56" name="Rectangle 55"/>
            <p:cNvSpPr/>
            <p:nvPr/>
          </p:nvSpPr>
          <p:spPr>
            <a:xfrm>
              <a:off x="5652448" y="2209800"/>
              <a:ext cx="2348552" cy="69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096000" y="2221468"/>
              <a:ext cx="2209800" cy="369332"/>
              <a:chOff x="6096000" y="2221468"/>
              <a:chExt cx="2209800" cy="369332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6096000" y="2305854"/>
                <a:ext cx="228600" cy="0"/>
              </a:xfrm>
              <a:prstGeom prst="line">
                <a:avLst/>
              </a:prstGeom>
              <a:ln w="38100">
                <a:solidFill>
                  <a:srgbClr val="329C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096000" y="2354758"/>
                <a:ext cx="2286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096000" y="2403662"/>
                <a:ext cx="2286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096000" y="2452048"/>
                <a:ext cx="2286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6324600" y="222146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latin typeface="Minion Pro Cond" pitchFamily="18" charset="0"/>
                  </a:rPr>
                  <a:t>surface Model</a:t>
                </a:r>
                <a:endParaRPr lang="en-US" b="1" dirty="0" smtClean="0">
                  <a:solidFill>
                    <a:srgbClr val="C00000"/>
                  </a:solidFill>
                  <a:latin typeface="Minion Pro Cond" pitchFamily="18" charset="0"/>
                </a:endParaRP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5802630" y="2590800"/>
              <a:ext cx="228600" cy="2286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955030" y="2590800"/>
              <a:ext cx="228600" cy="228600"/>
            </a:xfrm>
            <a:prstGeom prst="ellipse">
              <a:avLst/>
            </a:prstGeom>
            <a:solidFill>
              <a:srgbClr val="FE91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107430" y="2590800"/>
              <a:ext cx="228600" cy="228600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38248" y="2533850"/>
              <a:ext cx="134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Minion Pro Cond" pitchFamily="18" charset="0"/>
                </a:rPr>
                <a:t>bayou Model</a:t>
              </a:r>
              <a:endParaRPr lang="en-US" b="1" dirty="0">
                <a:solidFill>
                  <a:srgbClr val="C00000"/>
                </a:solidFill>
                <a:latin typeface="Minion Pro Cond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14600" y="5948467"/>
            <a:ext cx="6172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b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ayou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p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hy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. half-life    = 3.94 million years</a:t>
            </a:r>
            <a:endParaRPr lang="en-US" sz="2400" b="1" dirty="0" smtClean="0">
              <a:solidFill>
                <a:schemeClr val="bg1">
                  <a:lumMod val="95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s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urface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p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hy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. half-life = 92 million years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2286000" y="4724400"/>
                <a:ext cx="49530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bayou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   8 – 167 cm  </a:t>
                </a: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545330"/>
                <a:ext cx="4953000" cy="814705"/>
              </a:xfrm>
              <a:prstGeom prst="rect">
                <a:avLst/>
              </a:prstGeom>
              <a:blipFill rotWithShape="1">
                <a:blip r:embed="rId4"/>
                <a:stretch>
                  <a:fillRect l="-2583" t="-11364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effectLst/>
                    <a:latin typeface="Ubuntu" panose="020B0604030602030204" charset="0"/>
                    <a:ea typeface="Ubuntu" panose="020B0604030602030204" charset="0"/>
                  </a:rPr>
                  <a:t> </a:t>
                </a:r>
                <a:endParaRPr lang="en-US">
                  <a:noFill/>
                  <a:effectLst/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2286000" y="5206425"/>
                <a:ext cx="67818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surface </a:t>
                </a:r>
                <a14:m>
                  <m:oMath xmlns:m="http://schemas.openxmlformats.org/officeDocument/2006/math">
                    <m:r>
                      <a:rPr lang="en-US" sz="2900" b="1" i="1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2.9x10</a:t>
                </a:r>
                <a:r>
                  <a:rPr lang="en-US" sz="29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-170</a:t>
                </a:r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fm– 1.96x10</a:t>
                </a:r>
                <a:r>
                  <a:rPr lang="en-US" sz="29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44</a:t>
                </a:r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 km  </a:t>
                </a: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25" y="5026025"/>
                <a:ext cx="6781800" cy="810260"/>
              </a:xfrm>
              <a:prstGeom prst="rect">
                <a:avLst/>
              </a:prstGeom>
              <a:blipFill rotWithShape="1">
                <a:blip r:embed="rId5"/>
                <a:stretch>
                  <a:fillRect l="-1887" t="-11364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effectLst/>
                    <a:latin typeface="Ubuntu" panose="020B0604030602030204" charset="0"/>
                    <a:ea typeface="Ubuntu" panose="020B0604030602030204" charset="0"/>
                  </a:rPr>
                  <a:t> </a:t>
                </a:r>
                <a:endParaRPr lang="en-US">
                  <a:noFill/>
                  <a:effectLst/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6045" y="97790"/>
            <a:ext cx="5462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" alt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bayou </a:t>
            </a:r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(</a:t>
            </a:r>
            <a:r>
              <a:rPr lang="en-US" sz="2400" b="1" dirty="0" err="1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Uyeda</a:t>
            </a:r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 and Harmon, 2014)</a:t>
            </a:r>
            <a:endParaRPr lang="en-US" sz="3600" b="1" i="1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0" y="577509"/>
            <a:ext cx="5486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15" y="-152400"/>
            <a:ext cx="8229600" cy="1143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Metabolic Rate Allometry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05440" y="6017567"/>
            <a:ext cx="1409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ln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 Mass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listo MT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-241870" y="3046694"/>
            <a:ext cx="1398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ln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S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MR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listo MT" pitchFamily="18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8000" y="-304800"/>
            <a:ext cx="2495550" cy="795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19200" y="1371600"/>
            <a:ext cx="19191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sto MT" pitchFamily="18" charset="0"/>
              </a:rPr>
              <a:t>857 species</a:t>
            </a:r>
            <a:endParaRPr lang="en-US" sz="2800" b="1" dirty="0" smtClean="0">
              <a:solidFill>
                <a:schemeClr val="bg1">
                  <a:lumMod val="95000"/>
                </a:schemeClr>
              </a:solidFill>
              <a:latin typeface="Calisto MT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4" r="44788"/>
          <a:stretch>
            <a:fillRect/>
          </a:stretch>
        </p:blipFill>
        <p:spPr bwMode="auto">
          <a:xfrm>
            <a:off x="6200422" y="685800"/>
            <a:ext cx="886178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40753" y="5162490"/>
            <a:ext cx="2202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46A6B"/>
                </a:solidFill>
                <a:latin typeface="Calisto MT" pitchFamily="18" charset="0"/>
              </a:rPr>
              <a:t>White et al., 2006</a:t>
            </a:r>
            <a:endParaRPr lang="en-US" sz="2000" b="1" dirty="0" smtClean="0">
              <a:solidFill>
                <a:srgbClr val="E46A6B"/>
              </a:solidFill>
              <a:latin typeface="Calisto MT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229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" y="-1"/>
            <a:ext cx="4457701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 -0.177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-1219199"/>
            <a:ext cx="6934200" cy="7981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066800"/>
            <a:ext cx="788243" cy="5095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19" y="1143000"/>
            <a:ext cx="1121075" cy="437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02" y="254793"/>
            <a:ext cx="660529" cy="509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55" y="125765"/>
            <a:ext cx="636105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21" y="1905000"/>
            <a:ext cx="1244082" cy="71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79" y="1515383"/>
            <a:ext cx="993421" cy="366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89" y="125765"/>
            <a:ext cx="807572" cy="490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33" y="955752"/>
            <a:ext cx="838200" cy="232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Shifts in Fossil Data: Unique Opportunities</a:t>
            </a:r>
            <a:endParaRPr lang="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22420" y="156845"/>
            <a:ext cx="5154930" cy="6598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20" y="-6985"/>
            <a:ext cx="2954655" cy="6522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" y="2593975"/>
            <a:ext cx="4011295" cy="42716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" y="12700"/>
            <a:ext cx="2181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McIver et al. 2017, PNAS</a:t>
            </a:r>
            <a:endParaRPr lang="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635" y="1566545"/>
            <a:ext cx="2181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halflife = </a:t>
            </a:r>
            <a:endParaRPr lang="" altLang="en-US"/>
          </a:p>
          <a:p>
            <a:r>
              <a:rPr lang="" altLang="en-US"/>
              <a:t>5.79 my</a:t>
            </a:r>
            <a:endParaRPr lang="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" y="125095"/>
            <a:ext cx="4848225" cy="1325880"/>
          </a:xfrm>
        </p:spPr>
        <p:txBody>
          <a:bodyPr/>
          <a:p>
            <a:r>
              <a:rPr lang="" altLang="en-US" sz="2800"/>
              <a:t>Hunt, Bell &amp; Travis 2007</a:t>
            </a:r>
            <a:endParaRPr lang="" alt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6415" y="-8255"/>
            <a:ext cx="572643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4424045"/>
            <a:ext cx="7201535" cy="2289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1167765"/>
            <a:ext cx="2835275" cy="2126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" y="1543050"/>
            <a:ext cx="2205355" cy="28809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55" y="2904490"/>
            <a:ext cx="8848090" cy="1325880"/>
          </a:xfrm>
        </p:spPr>
        <p:txBody>
          <a:bodyPr>
            <a:normAutofit fontScale="90000"/>
          </a:bodyPr>
          <a:p>
            <a:r>
              <a:rPr lang="" altLang="en-US"/>
              <a:t>Strength of OU models: It looks like evolution! Parameters (could potentially) have biological meaning!</a:t>
            </a:r>
            <a:br>
              <a:rPr lang="" altLang="en-US"/>
            </a:br>
            <a:br>
              <a:rPr lang="" altLang="en-US"/>
            </a:br>
            <a:br>
              <a:rPr lang="" altLang="en-US"/>
            </a:br>
            <a:r>
              <a:rPr lang="" altLang="en-US"/>
              <a:t> Weaknesses: Statistical “bad dog”. Without constraints, can behave wildly.</a:t>
            </a:r>
            <a:br>
              <a:rPr lang="" altLang="en-US"/>
            </a:br>
            <a:br>
              <a:rPr lang="" altLang="en-US"/>
            </a:br>
            <a:endParaRPr lang="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19375"/>
            <a:ext cx="7886700" cy="1325563"/>
          </a:xfrm>
        </p:spPr>
        <p:txBody>
          <a:bodyPr>
            <a:normAutofit fontScale="90000"/>
          </a:bodyPr>
          <a:p>
            <a:pPr algn="ctr"/>
            <a:r>
              <a:rPr lang="" altLang="en-US"/>
              <a:t>But what if the optimum doesn't have discrete shifts? </a:t>
            </a:r>
            <a:br>
              <a:rPr lang="" altLang="en-US"/>
            </a:br>
            <a:br>
              <a:rPr lang="" altLang="en-US"/>
            </a:br>
            <a:r>
              <a:rPr lang="" altLang="en-US"/>
              <a:t>What if it moves continuously?</a:t>
            </a:r>
            <a:endParaRPr lang="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SLOUCH </a:t>
            </a:r>
            <a:br>
              <a:rPr lang="" altLang="en-US"/>
            </a:br>
            <a:r>
              <a:rPr lang="" altLang="en-US"/>
              <a:t>(Hansen, Pienaar &amp; Orzack 2008)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085340"/>
            <a:ext cx="7886700" cy="3830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295053"/>
            <a:ext cx="137993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2120"/>
            <a:ext cx="1740228" cy="10570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63" y="497137"/>
            <a:ext cx="1047237" cy="63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44"/>
            <a:ext cx="1219200" cy="740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09600"/>
            <a:ext cx="762000" cy="462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07" y="685800"/>
            <a:ext cx="786159" cy="4775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4" y="750134"/>
            <a:ext cx="658893" cy="400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7255" y="3124200"/>
            <a:ext cx="6868160" cy="366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65"/>
            <a:ext cx="7045325" cy="31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3058160"/>
            <a:ext cx="1961515" cy="2609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 </a:t>
            </a:r>
            <a:endParaRPr lang="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5405" y="125730"/>
          <a:ext cx="890397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/>
                <a:gridCol w="1229344"/>
                <a:gridCol w="854710"/>
                <a:gridCol w="1121410"/>
                <a:gridCol w="913765"/>
                <a:gridCol w="885476"/>
                <a:gridCol w="1474990"/>
                <a:gridCol w="10507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Method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Shift mapping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α </a:t>
                      </a:r>
                      <a:r>
                        <a:rPr lang="" alt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" altLang="en-US" sz="1200">
                          <a:latin typeface="Ubuntu" panose="020B0604030602030204" charset="0"/>
                          <a:ea typeface="Ubuntu" panose="020B0604030602030204" charset="0"/>
                          <a:cs typeface="Arial" panose="020B0604020202020204" pitchFamily="34" charset="0"/>
                        </a:rPr>
                        <a:t>σ </a:t>
                      </a:r>
                      <a:endParaRPr lang="" altLang="en-US" sz="1200">
                        <a:latin typeface="Ubuntu" panose="020B0604030602030204" charset="0"/>
                        <a:ea typeface="Ubuntu" panose="020B060403060203020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Multivariate?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Optimum change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Inference approach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Predictors?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Convergent regimes?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OUCH (Butler &amp; King 2004)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User hypotheses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 regimes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Ouwie (Bealieu et al. 2012) 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User hypotheses/ simmap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Regime-specific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 regimes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mvMORPH (Clavel 2015)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User hypotheses/ simmap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 regimes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SLOUCH (Hansen et al. 2008)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None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Brownian Motion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Continuously-evolving predictors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N/A</a:t>
                      </a:r>
                      <a:endParaRPr lang="" altLang="en-US" sz="1200"/>
                    </a:p>
                  </a:txBody>
                  <a:tcPr/>
                </a:tc>
              </a:tr>
              <a:tr h="73152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mvSLOUCH (Bartoszek et al. 2012)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None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Brownian Motion/OU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Continuously co-evolving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N/A</a:t>
                      </a:r>
                      <a:endParaRPr lang="" altLang="en-US" sz="12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SURFACE (Ingram &amp; Mahler 2013)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Data driven (Stepwise AIC)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Pseudo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l1ou (Khabbazian  et al. 2016)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Data driven (Lasso)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PhylogeneticEM (Bastide et al. 2018)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Data driven (Expectation maximization)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Maximum Likelihood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Yes</a:t>
                      </a:r>
                      <a:endParaRPr lang="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Bayou (Uyeda &amp; Harmon 2014)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Data driven (RJMCMC)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Global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Discrete + 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Bayesian 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Regression framework</a:t>
                      </a:r>
                      <a:endParaRPr lang="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200"/>
                        <a:t>Not with RJMCMC</a:t>
                      </a:r>
                      <a:endParaRPr lang="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" altLang="en-US"/>
              <a:t>Overwhelmed? Take-home:</a:t>
            </a:r>
            <a:endParaRPr lang="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510665"/>
            <a:ext cx="7886700" cy="516826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" altLang="en-US" sz="3200"/>
              <a:t>Lots of variations on a basic model (OU)</a:t>
            </a:r>
            <a:br>
              <a:rPr lang="" altLang="en-US" sz="3200"/>
            </a:br>
            <a:endParaRPr lang="" altLang="en-US" sz="3200"/>
          </a:p>
          <a:p>
            <a:pPr marL="0" indent="0">
              <a:buNone/>
            </a:pPr>
            <a:r>
              <a:rPr lang="" altLang="en-US" sz="3200"/>
              <a:t>Models where everything vary -&gt; Probably too complicated to fit to real data!</a:t>
            </a:r>
            <a:br>
              <a:rPr lang="" altLang="en-US" sz="3200"/>
            </a:br>
            <a:endParaRPr lang="" altLang="en-US" sz="3200"/>
          </a:p>
          <a:p>
            <a:pPr marL="0" indent="0">
              <a:buNone/>
            </a:pPr>
            <a:r>
              <a:rPr lang="" altLang="en-US" sz="3200"/>
              <a:t>How you can simplify the model with what you KNOW.</a:t>
            </a:r>
            <a:endParaRPr lang="" altLang="en-US" sz="3200"/>
          </a:p>
          <a:p>
            <a:pPr marL="0" indent="0">
              <a:buNone/>
            </a:pPr>
            <a:endParaRPr lang="" altLang="en-US" sz="3200"/>
          </a:p>
          <a:p>
            <a:pPr marL="0" indent="0">
              <a:buNone/>
            </a:pPr>
            <a:r>
              <a:rPr lang="" altLang="en-US" sz="3200"/>
              <a:t>Choose software that tests YOUR hypothesis and lets you incorporate YOUR knowledge</a:t>
            </a:r>
            <a:endParaRPr lang="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365125"/>
            <a:ext cx="8841105" cy="1325880"/>
          </a:xfrm>
        </p:spPr>
        <p:txBody>
          <a:bodyPr>
            <a:normAutofit fontScale="90000"/>
          </a:bodyPr>
          <a:p>
            <a:r>
              <a:rPr lang="" altLang="en-US"/>
              <a:t>Similar models for Diversification: BAMM (Rabosky 2014)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1795" y="2164080"/>
            <a:ext cx="562673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780280" y="6464300"/>
            <a:ext cx="3852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Rabosky et al. 2018, Nature</a:t>
            </a:r>
            <a:endParaRPr lang="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0730" y="26035"/>
            <a:ext cx="5880735" cy="585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30" y="92710"/>
            <a:ext cx="3841750" cy="1325880"/>
          </a:xfrm>
        </p:spPr>
        <p:txBody>
          <a:bodyPr>
            <a:normAutofit/>
          </a:bodyPr>
          <a:p>
            <a:r>
              <a:rPr lang="" altLang="en-US" sz="2800"/>
              <a:t>Shifts in Discrete Character Data: Hidden State Models</a:t>
            </a:r>
            <a:endParaRPr lang="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75" y="3184525"/>
            <a:ext cx="3565525" cy="2374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5928995"/>
            <a:ext cx="6811645" cy="843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15" y="6391910"/>
            <a:ext cx="2925445" cy="3181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90570" y="2884170"/>
            <a:ext cx="5751195" cy="299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8255" y="128905"/>
            <a:ext cx="6430010" cy="521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5482590"/>
            <a:ext cx="6953250" cy="12261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9370" y="27305"/>
            <a:ext cx="7110730" cy="6860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720" y="-96520"/>
            <a:ext cx="7886700" cy="1325563"/>
          </a:xfrm>
        </p:spPr>
        <p:txBody>
          <a:bodyPr/>
          <a:p>
            <a:r>
              <a:rPr lang="" altLang="en-US" sz="2000"/>
              <a:t>Two-scientist Paradox</a:t>
            </a:r>
            <a:br>
              <a:rPr lang="" altLang="en-US" sz="2000"/>
            </a:br>
            <a:r>
              <a:rPr lang="" altLang="en-US" sz="2000"/>
              <a:t>Sergei Tarasov</a:t>
            </a:r>
            <a:endParaRPr lang="" alt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15" y="756285"/>
            <a:ext cx="1214120" cy="18262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365" y="340360"/>
            <a:ext cx="8800465" cy="1325880"/>
          </a:xfrm>
        </p:spPr>
        <p:txBody>
          <a:bodyPr>
            <a:noAutofit/>
          </a:bodyPr>
          <a:p>
            <a:r>
              <a:rPr lang="" altLang="en-US" sz="3600"/>
              <a:t>Like phylogenetic models, lots of PCMs devoted to </a:t>
            </a:r>
            <a:r>
              <a:rPr lang="" altLang="en-US" sz="3600" i="1"/>
              <a:t>heterogeneity in the tempo &amp; mode of evolution</a:t>
            </a:r>
            <a:endParaRPr lang="" altLang="en-US" sz="3600" i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885950"/>
            <a:ext cx="9453245" cy="490156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" altLang="en-US" sz="3200"/>
              <a:t>Continuous traits:</a:t>
            </a:r>
            <a:endParaRPr lang="" altLang="en-US" sz="3200"/>
          </a:p>
          <a:p>
            <a:pPr marL="0" indent="0">
              <a:buNone/>
            </a:pPr>
            <a:r>
              <a:rPr lang="" altLang="en-US" sz="3200"/>
              <a:t>	BM (bayestraits, Auteur, BAMM, OUwie)</a:t>
            </a:r>
            <a:endParaRPr lang="" altLang="en-US" sz="3200"/>
          </a:p>
          <a:p>
            <a:pPr marL="0" indent="0">
              <a:buNone/>
            </a:pPr>
            <a:r>
              <a:rPr lang="" altLang="en-US" sz="3200"/>
              <a:t>	OU (bayou, l1ou, PhylogeneticEM)</a:t>
            </a:r>
            <a:br>
              <a:rPr lang="" altLang="en-US" sz="3200"/>
            </a:br>
            <a:endParaRPr lang="" altLang="en-US" sz="3200"/>
          </a:p>
          <a:p>
            <a:pPr marL="0" indent="0">
              <a:buNone/>
            </a:pPr>
            <a:r>
              <a:rPr lang="" altLang="en-US" sz="3200"/>
              <a:t>Discrete traits</a:t>
            </a:r>
            <a:endParaRPr lang="" altLang="en-US" sz="3200"/>
          </a:p>
          <a:p>
            <a:pPr marL="0" indent="0">
              <a:buNone/>
            </a:pPr>
            <a:r>
              <a:rPr lang="" altLang="en-US" sz="3200"/>
              <a:t>	Hidden State Models (corHMM)</a:t>
            </a:r>
            <a:br>
              <a:rPr lang="" altLang="en-US" sz="3200"/>
            </a:br>
            <a:endParaRPr lang="" altLang="en-US" sz="3200"/>
          </a:p>
          <a:p>
            <a:pPr marL="0" indent="0">
              <a:buNone/>
            </a:pPr>
            <a:r>
              <a:rPr lang="" altLang="en-US" sz="3200"/>
              <a:t>Diversification Models (BAMM, HiSSE, FiSSE)</a:t>
            </a:r>
            <a:endParaRPr lang="" altLang="en-US" sz="3200"/>
          </a:p>
          <a:p>
            <a:pPr marL="0" indent="0">
              <a:buNone/>
            </a:pPr>
            <a:endParaRPr lang="" altLang="en-US" sz="3200"/>
          </a:p>
          <a:p>
            <a:pPr marL="0" indent="0">
              <a:buNone/>
            </a:pPr>
            <a:endParaRPr lang="" altLang="en-US"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" altLang="en-US"/>
              <a:t>The PCM “Sweet Spot”</a:t>
            </a:r>
            <a:endParaRPr lang="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103630" y="1691005"/>
            <a:ext cx="6319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b="1">
                <a:latin typeface="Ubuntu" panose="020B0604030602030204" charset="0"/>
                <a:ea typeface="Ubuntu" panose="020B0604030602030204" charset="0"/>
              </a:rPr>
              <a:t>Sample Size (N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</a:rPr>
              <a:t>)</a:t>
            </a:r>
            <a:endParaRPr lang="" altLang="en-US" b="1">
              <a:latin typeface="Ubuntu" panose="020B0604030602030204" charset="0"/>
              <a:ea typeface="Ubuntu" panose="020B060403060203020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55650" y="2357755"/>
            <a:ext cx="7498715" cy="1778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59690" y="2428240"/>
            <a:ext cx="1688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b="1" i="1">
                <a:latin typeface="Ubuntu" panose="020B0604030602030204" charset="0"/>
                <a:ea typeface="Ubuntu" panose="020B0604030602030204" charset="0"/>
              </a:rPr>
              <a:t>N 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</a:rPr>
              <a:t>too small </a:t>
            </a:r>
            <a:r>
              <a:rPr lang="" altLang="en-US" b="1">
                <a:latin typeface="Ubuntu" panose="020B0604030602030204" charset="0"/>
                <a:ea typeface="Ubuntu" panose="020B0604030602030204" charset="0"/>
              </a:rPr>
              <a:t>fit models</a:t>
            </a:r>
            <a:endParaRPr lang="" altLang="en-US" b="1">
              <a:latin typeface="Ubuntu" panose="020B0604030602030204" charset="0"/>
              <a:ea typeface="Ubuntu" panose="020B0604030602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33870" y="2500630"/>
            <a:ext cx="22923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b="1">
                <a:latin typeface="Ubuntu" panose="020B0604030602030204" charset="0"/>
                <a:ea typeface="Ubuntu" panose="020B0604030602030204" charset="0"/>
              </a:rPr>
              <a:t>Assumptions break down, too much heterogeneity in evolutionary process</a:t>
            </a:r>
            <a:endParaRPr lang="" b="1">
              <a:latin typeface="Ubuntu" panose="020B0604030602030204" charset="0"/>
              <a:ea typeface="Ubuntu" panose="020B060403060203020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170" y="2206625"/>
            <a:ext cx="0" cy="3086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87845" y="2192020"/>
            <a:ext cx="0" cy="3086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0987" y="-941215"/>
            <a:ext cx="6302027" cy="10210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>
            <a:off x="1622502" y="650153"/>
            <a:ext cx="107344" cy="5750647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24000" y="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FF0000"/>
                </a:solidFill>
                <a:latin typeface="Calibri"/>
                <a:cs typeface="Aharoni" pitchFamily="2" charset="-79"/>
              </a:rPr>
              <a:t>θ</a:t>
            </a:r>
            <a:r>
              <a:rPr lang="en-US" sz="4000" baseline="-25000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1</a:t>
            </a:r>
            <a:endParaRPr lang="en-US" sz="4000" baseline="-25000" dirty="0" smtClean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5105174" y="650153"/>
            <a:ext cx="53672" cy="3514033"/>
          </a:xfrm>
          <a:prstGeom prst="line">
            <a:avLst/>
          </a:prstGeom>
          <a:ln w="635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53000" y="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0070C0"/>
                </a:solidFill>
                <a:latin typeface="Calibri"/>
                <a:cs typeface="Aharoni" pitchFamily="2" charset="-79"/>
              </a:rPr>
              <a:t>θ</a:t>
            </a:r>
            <a:r>
              <a:rPr lang="en-US" sz="4000" baseline="-25000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2</a:t>
            </a:r>
            <a:endParaRPr lang="en-US" sz="4000" baseline="-25000" dirty="0" smtClean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7695974" y="650153"/>
            <a:ext cx="53672" cy="5064847"/>
          </a:xfrm>
          <a:prstGeom prst="line">
            <a:avLst/>
          </a:prstGeom>
          <a:ln w="635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43800" y="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 smtClean="0">
                <a:solidFill>
                  <a:srgbClr val="92D050"/>
                </a:solidFill>
                <a:latin typeface="Calibri"/>
                <a:cs typeface="Aharoni" pitchFamily="2" charset="-79"/>
              </a:rPr>
              <a:t>θ</a:t>
            </a:r>
            <a:r>
              <a:rPr lang="en-US" sz="4000" baseline="-25000" dirty="0" smtClean="0">
                <a:solidFill>
                  <a:srgbClr val="92D050"/>
                </a:solidFill>
                <a:latin typeface="Aharoni" pitchFamily="2" charset="-79"/>
                <a:cs typeface="Aharoni" pitchFamily="2" charset="-79"/>
              </a:rPr>
              <a:t>3</a:t>
            </a:r>
            <a:endParaRPr lang="en-US" sz="4000" baseline="-25000" dirty="0" smtClean="0">
              <a:solidFill>
                <a:srgbClr val="92D05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sp>
        <p:nvSpPr>
          <p:cNvPr id="18" name="Title 2"/>
          <p:cNvSpPr txBox="1"/>
          <p:nvPr/>
        </p:nvSpPr>
        <p:spPr>
          <a:xfrm>
            <a:off x="4419600" y="5943600"/>
            <a:ext cx="493122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rPr>
              <a:t>Ornstein-</a:t>
            </a:r>
            <a:r>
              <a:rPr lang="en-US" sz="3600" b="1" dirty="0" err="1" smtClean="0">
                <a:solidFill>
                  <a:srgbClr val="E46A6B"/>
                </a:solidFill>
                <a:latin typeface="Minion Pro Cond"/>
                <a:cs typeface="Aharoni" pitchFamily="2" charset="-79"/>
              </a:rPr>
              <a:t>Uhlenbeck</a:t>
            </a:r>
            <a:endParaRPr lang="en-US" sz="3200" b="1" dirty="0">
              <a:solidFill>
                <a:srgbClr val="E46A6B"/>
              </a:solidFill>
              <a:latin typeface="Minion Pro Cond"/>
              <a:cs typeface="Aharoni" pitchFamily="2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9200" y="6457890"/>
            <a:ext cx="426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34F4F"/>
                </a:solidFill>
                <a:latin typeface="Minion Pro Cond" pitchFamily="18" charset="0"/>
              </a:rPr>
              <a:t>(Hansen 1997, Butler &amp; King 2004)</a:t>
            </a:r>
            <a:endParaRPr lang="en-US" sz="2000" dirty="0">
              <a:solidFill>
                <a:srgbClr val="E34F4F"/>
              </a:solidFill>
              <a:latin typeface="Minion Pro Cond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3400" y="304800"/>
            <a:ext cx="8229600" cy="2590800"/>
            <a:chOff x="-609600" y="0"/>
            <a:chExt cx="8229600" cy="2590800"/>
          </a:xfrm>
        </p:grpSpPr>
        <p:sp>
          <p:nvSpPr>
            <p:cNvPr id="12" name="Title 2"/>
            <p:cNvSpPr txBox="1"/>
            <p:nvPr/>
          </p:nvSpPr>
          <p:spPr>
            <a:xfrm>
              <a:off x="-609600" y="0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 baseline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listo MT" pitchFamily="18" charset="0"/>
                  <a:ea typeface="+mj-ea"/>
                  <a:cs typeface="+mj-cs"/>
                </a:defRPr>
              </a:lvl1pPr>
            </a:lstStyle>
            <a:p>
              <a:r>
                <a:rPr lang="en-US" sz="4000" b="1" dirty="0" smtClean="0">
                  <a:solidFill>
                    <a:srgbClr val="E46A6B"/>
                  </a:solidFill>
                  <a:latin typeface="Minion Pro Cond"/>
                  <a:cs typeface="Aharoni" pitchFamily="2" charset="-79"/>
                </a:rPr>
                <a:t>Compare models</a:t>
              </a:r>
              <a:endParaRPr lang="en-US" sz="40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endParaRPr>
            </a:p>
            <a:p>
              <a:r>
                <a:rPr lang="en-US" sz="4000" b="1" dirty="0" smtClean="0">
                  <a:solidFill>
                    <a:srgbClr val="E46A6B"/>
                  </a:solidFill>
                  <a:latin typeface="Minion Pro Cond"/>
                  <a:cs typeface="Aharoni" pitchFamily="2" charset="-79"/>
                </a:rPr>
                <a:t>(e.g. by AIC)</a:t>
              </a:r>
              <a:endParaRPr lang="en-US" sz="40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3505200" y="1143000"/>
              <a:ext cx="2057400" cy="1333500"/>
            </a:xfrm>
            <a:prstGeom prst="straightConnector1">
              <a:avLst/>
            </a:prstGeom>
            <a:ln w="76200" cap="flat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2"/>
            </p:cNvCxnSpPr>
            <p:nvPr/>
          </p:nvCxnSpPr>
          <p:spPr>
            <a:xfrm flipH="1">
              <a:off x="1447800" y="1143000"/>
              <a:ext cx="2057400" cy="1333500"/>
            </a:xfrm>
            <a:prstGeom prst="straightConnector1">
              <a:avLst/>
            </a:prstGeom>
            <a:ln w="76200" cap="flat">
              <a:solidFill>
                <a:srgbClr val="6A6A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505199" y="1143000"/>
              <a:ext cx="0" cy="1447800"/>
            </a:xfrm>
            <a:prstGeom prst="straightConnector1">
              <a:avLst/>
            </a:prstGeom>
            <a:ln w="76200" cap="flat">
              <a:solidFill>
                <a:srgbClr val="6A6A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>
            <a:off x="4648200" y="1524000"/>
            <a:ext cx="2057400" cy="1333500"/>
          </a:xfrm>
          <a:prstGeom prst="straightConnector1">
            <a:avLst/>
          </a:prstGeom>
          <a:ln w="76200" cap="flat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2"/>
          <p:cNvSpPr txBox="1"/>
          <p:nvPr/>
        </p:nvSpPr>
        <p:spPr>
          <a:xfrm>
            <a:off x="6858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E46A6B"/>
                </a:solidFill>
                <a:latin typeface="Minion Pro Cond"/>
                <a:cs typeface="Aharoni" pitchFamily="2" charset="-79"/>
              </a:rPr>
              <a:t>Best Model</a:t>
            </a:r>
            <a:endParaRPr lang="en-US" sz="4000" b="1" dirty="0" smtClean="0">
              <a:solidFill>
                <a:srgbClr val="E46A6B"/>
              </a:solidFill>
              <a:latin typeface="Minion Pro Cond"/>
              <a:cs typeface="Aharoni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9200" y="6457890"/>
            <a:ext cx="426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34F4F"/>
                </a:solidFill>
                <a:latin typeface="Minion Pro Cond" pitchFamily="18" charset="0"/>
              </a:rPr>
              <a:t>(Hansen 1997, Butler &amp; King 2004)</a:t>
            </a:r>
            <a:endParaRPr lang="en-US" sz="2000" dirty="0">
              <a:solidFill>
                <a:srgbClr val="E34F4F"/>
              </a:solidFill>
              <a:latin typeface="Minion Pro Cond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0" y="-304799"/>
            <a:ext cx="5791200" cy="868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1" y="-304799"/>
            <a:ext cx="5791200" cy="868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295053"/>
            <a:ext cx="137993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2120"/>
            <a:ext cx="1740228" cy="10570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63" y="497137"/>
            <a:ext cx="1047237" cy="63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44"/>
            <a:ext cx="1219200" cy="740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09600"/>
            <a:ext cx="762000" cy="462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07" y="685800"/>
            <a:ext cx="786159" cy="4775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4" y="750134"/>
            <a:ext cx="658893" cy="400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741715" y="-304799"/>
            <a:ext cx="5791200" cy="868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57600"/>
            <a:ext cx="4124435" cy="2210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295053"/>
            <a:ext cx="137993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2120"/>
            <a:ext cx="1740228" cy="10570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63" y="497137"/>
            <a:ext cx="1047237" cy="63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44"/>
            <a:ext cx="1219200" cy="740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09600"/>
            <a:ext cx="762000" cy="4628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07" y="685800"/>
            <a:ext cx="786159" cy="477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4" y="750134"/>
            <a:ext cx="658893" cy="400227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62600" y="6400800"/>
            <a:ext cx="3646311" cy="392866"/>
          </a:xfrm>
        </p:spPr>
        <p:txBody>
          <a:bodyPr>
            <a:normAutofit fontScale="90000"/>
          </a:bodyPr>
          <a:lstStyle/>
          <a:p>
            <a:r>
              <a:rPr lang="en-US" sz="2700" b="1" dirty="0" err="1" smtClean="0">
                <a:solidFill>
                  <a:schemeClr val="bg1">
                    <a:lumMod val="85000"/>
                  </a:schemeClr>
                </a:solidFill>
                <a:latin typeface="Minion Pro Cond"/>
              </a:rPr>
              <a:t>Uyeda</a:t>
            </a:r>
            <a:r>
              <a:rPr lang="en-US" sz="2700" b="1" dirty="0" smtClean="0">
                <a:solidFill>
                  <a:schemeClr val="bg1">
                    <a:lumMod val="85000"/>
                  </a:schemeClr>
                </a:solidFill>
                <a:latin typeface="Minion Pro Cond"/>
              </a:rPr>
              <a:t> &amp; Harmon 2014</a:t>
            </a:r>
            <a:endParaRPr lang="en-US" sz="2700" b="1" dirty="0">
              <a:solidFill>
                <a:schemeClr val="bg1">
                  <a:lumMod val="85000"/>
                </a:schemeClr>
              </a:solidFill>
              <a:latin typeface="Minion Pro C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/>
          <p:nvPr/>
        </p:nvSpPr>
        <p:spPr>
          <a:xfrm>
            <a:off x="6096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rgbClr val="91C7A9"/>
                </a:solidFill>
                <a:latin typeface="Ubuntu" panose="020B0604030602030204" charset="0"/>
                <a:ea typeface="Ubuntu" panose="020B0604030602030204" charset="0"/>
                <a:cs typeface="Aharoni" pitchFamily="2" charset="-79"/>
              </a:rPr>
              <a:t>Turtles and Tortoises </a:t>
            </a:r>
            <a:endParaRPr lang="en-US" sz="5400" dirty="0" smtClean="0">
              <a:solidFill>
                <a:srgbClr val="91C7A9"/>
              </a:solidFill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  <a:p>
            <a:r>
              <a:rPr lang="en-US" sz="3200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  <a:cs typeface="Aharoni" pitchFamily="2" charset="-79"/>
              </a:rPr>
              <a:t>(Jaffe  et al. 2011)</a:t>
            </a:r>
            <a:endParaRPr lang="en-US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  <a:cs typeface="Aharoni" pitchFamily="2" charset="-79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68387" y="1246414"/>
            <a:ext cx="3429000" cy="77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2905779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Marine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2" y="1830597"/>
            <a:ext cx="1556657" cy="103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704" y="1908936"/>
            <a:ext cx="2066096" cy="75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19400" y="2895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Freshwater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35" y="1981201"/>
            <a:ext cx="1361165" cy="72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05400" y="29057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Terrestrial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9553"/>
            <a:ext cx="1703383" cy="90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239000" y="28956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Minion Pro Cond" pitchFamily="18" charset="0"/>
              </a:rPr>
              <a:t>Island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nion Pro Cond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8730" y="-870858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6001" y="-867439"/>
            <a:ext cx="5486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514600" y="3001193"/>
            <a:ext cx="1905000" cy="762000"/>
          </a:xfrm>
          <a:prstGeom prst="straightConnector1">
            <a:avLst/>
          </a:prstGeom>
          <a:ln w="127000">
            <a:solidFill>
              <a:schemeClr val="bg1">
                <a:lumMod val="85000"/>
              </a:schemeClr>
            </a:solidFill>
            <a:tailEnd type="triangle"/>
          </a:ln>
          <a:effectLst>
            <a:outerShdw dist="12700" dir="9000000" sx="105000" sy="105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7286" y="2188028"/>
            <a:ext cx="685800" cy="0"/>
          </a:xfrm>
          <a:prstGeom prst="line">
            <a:avLst/>
          </a:prstGeom>
          <a:ln w="41275">
            <a:solidFill>
              <a:srgbClr val="329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5999" y="-867439"/>
            <a:ext cx="5486400" cy="822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668768" y="5950803"/>
            <a:ext cx="440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91C7A9"/>
                </a:solidFill>
                <a:latin typeface="Ubuntu" panose="020B0604030602030204" charset="0"/>
                <a:ea typeface="Ubuntu" panose="020B0604030602030204" charset="0"/>
                <a:cs typeface="Aharoni" pitchFamily="2" charset="-79"/>
              </a:rPr>
              <a:t>surface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Ubuntu" panose="020B0604030602030204" charset="0"/>
                <a:ea typeface="Ubuntu" panose="020B0604030602030204" charset="0"/>
              </a:rPr>
              <a:t> </a:t>
            </a:r>
            <a:endParaRPr lang="en-US" sz="2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Ubuntu" panose="020B0604030602030204" charset="0"/>
              <a:ea typeface="Ubuntu" panose="020B0604030602030204" charset="0"/>
            </a:endParaRPr>
          </a:p>
          <a:p>
            <a:pPr algn="ctr"/>
            <a:r>
              <a:rPr lang="en-US" sz="20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(Ingram &amp; Mahler, 2012)</a:t>
            </a:r>
            <a:endParaRPr lang="en-US" sz="3200" b="1" dirty="0" smtClean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286000" y="4724400"/>
                <a:ext cx="49530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bayou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   8 – 167 cm  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50" y="4582795"/>
                <a:ext cx="4953000" cy="811530"/>
              </a:xfrm>
              <a:prstGeom prst="rect">
                <a:avLst/>
              </a:prstGeom>
              <a:blipFill rotWithShape="1">
                <a:blip r:embed="rId4"/>
                <a:stretch>
                  <a:fillRect l="-2583" t="-11364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Ubuntu" panose="020B0604030602030204" charset="0"/>
                    <a:ea typeface="Ubuntu" panose="020B0604030602030204" charset="0"/>
                  </a:rPr>
                  <a:t> </a:t>
                </a:r>
                <a:endParaRPr lang="en-US">
                  <a:noFill/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286000" y="5206425"/>
                <a:ext cx="678180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surface </a:t>
                </a:r>
                <a14:m>
                  <m:oMath xmlns:m="http://schemas.openxmlformats.org/officeDocument/2006/math">
                    <m:r>
                      <a:rPr lang="en-US" sz="2900" b="1" i="1">
                        <a:solidFill>
                          <a:srgbClr val="91C7A9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: 2.9x10</a:t>
                </a:r>
                <a:r>
                  <a:rPr lang="en-US" sz="29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-170</a:t>
                </a:r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fm– 1.96x10</a:t>
                </a:r>
                <a:r>
                  <a:rPr lang="en-US" sz="2900" b="1" baseline="30000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44</a:t>
                </a:r>
                <a:r>
                  <a:rPr lang="en-US" sz="2900" b="1" dirty="0" smtClean="0">
                    <a:solidFill>
                      <a:srgbClr val="91C7A9"/>
                    </a:solidFill>
                    <a:latin typeface="Aharoni" pitchFamily="2" charset="-79"/>
                    <a:cs typeface="Aharoni" pitchFamily="2" charset="-79"/>
                  </a:rPr>
                  <a:t> km  </a:t>
                </a: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954270"/>
                <a:ext cx="6781800" cy="887730"/>
              </a:xfrm>
              <a:prstGeom prst="rect">
                <a:avLst/>
              </a:prstGeom>
              <a:blipFill rotWithShape="1">
                <a:blip r:embed="rId5"/>
                <a:stretch>
                  <a:fillRect l="-1887" t="-11364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Ubuntu" panose="020B0604030602030204" charset="0"/>
                    <a:ea typeface="Ubuntu" panose="020B0604030602030204" charset="0"/>
                  </a:rPr>
                  <a:t> </a:t>
                </a:r>
                <a:endParaRPr lang="en-US">
                  <a:noFill/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51214" y="152400"/>
            <a:ext cx="439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(</a:t>
            </a:r>
            <a:r>
              <a:rPr lang="en-US" sz="2400" b="1" dirty="0" err="1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Uyeda</a:t>
            </a:r>
            <a:r>
              <a:rPr lang="en-US" sz="2400" b="1" dirty="0" smtClean="0">
                <a:solidFill>
                  <a:srgbClr val="E46A6B"/>
                </a:solidFill>
                <a:latin typeface="Ubuntu" panose="020B0604030602030204" charset="0"/>
                <a:ea typeface="Ubuntu" panose="020B0604030602030204" charset="0"/>
              </a:rPr>
              <a:t> and Harmon, 2014)</a:t>
            </a:r>
            <a:endParaRPr lang="en-US" sz="3600" b="1" i="1" dirty="0">
              <a:solidFill>
                <a:srgbClr val="E46A6B"/>
              </a:solidFill>
              <a:latin typeface="Ubuntu" panose="020B0604030602030204" charset="0"/>
              <a:ea typeface="Ubuntu" panose="020B060403060203020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755453" y="3365892"/>
            <a:ext cx="2653352" cy="693382"/>
            <a:chOff x="5652448" y="2209800"/>
            <a:chExt cx="2653352" cy="693382"/>
          </a:xfrm>
        </p:grpSpPr>
        <p:sp>
          <p:nvSpPr>
            <p:cNvPr id="42" name="Rectangle 41"/>
            <p:cNvSpPr/>
            <p:nvPr/>
          </p:nvSpPr>
          <p:spPr>
            <a:xfrm>
              <a:off x="5652448" y="2209800"/>
              <a:ext cx="2348552" cy="69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096000" y="2221468"/>
              <a:ext cx="2209800" cy="369332"/>
              <a:chOff x="6096000" y="2221468"/>
              <a:chExt cx="2209800" cy="369332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096000" y="2305854"/>
                <a:ext cx="228600" cy="0"/>
              </a:xfrm>
              <a:prstGeom prst="line">
                <a:avLst/>
              </a:prstGeom>
              <a:ln w="38100">
                <a:solidFill>
                  <a:srgbClr val="329C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096000" y="2354758"/>
                <a:ext cx="2286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096000" y="2403662"/>
                <a:ext cx="2286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096000" y="2465696"/>
                <a:ext cx="2286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6324600" y="222146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latin typeface="Minion Pro Cond" pitchFamily="18" charset="0"/>
                  </a:rPr>
                  <a:t>Habitat Model</a:t>
                </a:r>
                <a:endParaRPr lang="en-US" b="1" dirty="0" smtClean="0">
                  <a:solidFill>
                    <a:srgbClr val="C00000"/>
                  </a:solidFill>
                  <a:latin typeface="Minion Pro Cond" pitchFamily="18" charset="0"/>
                </a:endParaRPr>
              </a:p>
            </p:txBody>
          </p:sp>
        </p:grpSp>
        <p:sp>
          <p:nvSpPr>
            <p:cNvPr id="51" name="Oval 50"/>
            <p:cNvSpPr/>
            <p:nvPr/>
          </p:nvSpPr>
          <p:spPr>
            <a:xfrm>
              <a:off x="5802630" y="2590800"/>
              <a:ext cx="228600" cy="2286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55030" y="2590800"/>
              <a:ext cx="228600" cy="228600"/>
            </a:xfrm>
            <a:prstGeom prst="ellipse">
              <a:avLst/>
            </a:prstGeom>
            <a:solidFill>
              <a:srgbClr val="FE91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107430" y="2590800"/>
              <a:ext cx="228600" cy="228600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nion Pro Cond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38248" y="2533850"/>
              <a:ext cx="134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Minion Pro Cond" pitchFamily="18" charset="0"/>
                </a:rPr>
                <a:t>bayou Model</a:t>
              </a:r>
              <a:endParaRPr lang="en-US" b="1" dirty="0">
                <a:solidFill>
                  <a:srgbClr val="C00000"/>
                </a:solidFill>
                <a:latin typeface="Minion Pro Cond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55453" y="3343251"/>
            <a:ext cx="2653352" cy="693382"/>
            <a:chOff x="5652448" y="2209800"/>
            <a:chExt cx="2653352" cy="693382"/>
          </a:xfrm>
        </p:grpSpPr>
        <p:sp>
          <p:nvSpPr>
            <p:cNvPr id="56" name="Rectangle 55"/>
            <p:cNvSpPr/>
            <p:nvPr/>
          </p:nvSpPr>
          <p:spPr>
            <a:xfrm>
              <a:off x="5652448" y="2209800"/>
              <a:ext cx="2348552" cy="693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604030602030204" charset="0"/>
                <a:ea typeface="Ubuntu" panose="020B060403060203020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096000" y="2221468"/>
              <a:ext cx="2209800" cy="369332"/>
              <a:chOff x="6096000" y="2221468"/>
              <a:chExt cx="2209800" cy="369332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6096000" y="2305854"/>
                <a:ext cx="228600" cy="0"/>
              </a:xfrm>
              <a:prstGeom prst="line">
                <a:avLst/>
              </a:prstGeom>
              <a:ln w="38100">
                <a:solidFill>
                  <a:srgbClr val="329C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096000" y="2354758"/>
                <a:ext cx="2286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096000" y="2403662"/>
                <a:ext cx="2286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096000" y="2452048"/>
                <a:ext cx="2286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6324600" y="222146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latin typeface="Ubuntu" panose="020B0604030602030204" charset="0"/>
                    <a:ea typeface="Ubuntu" panose="020B0604030602030204" charset="0"/>
                  </a:rPr>
                  <a:t>surface Model</a:t>
                </a:r>
                <a:endParaRPr lang="en-US" b="1" dirty="0" smtClean="0">
                  <a:solidFill>
                    <a:srgbClr val="C00000"/>
                  </a:solidFill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5802630" y="2590800"/>
              <a:ext cx="228600" cy="2286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604030602030204" charset="0"/>
                <a:ea typeface="Ubuntu" panose="020B060403060203020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955030" y="2590800"/>
              <a:ext cx="228600" cy="228600"/>
            </a:xfrm>
            <a:prstGeom prst="ellipse">
              <a:avLst/>
            </a:prstGeom>
            <a:solidFill>
              <a:srgbClr val="FE91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604030602030204" charset="0"/>
                <a:ea typeface="Ubuntu" panose="020B060403060203020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107430" y="2590800"/>
              <a:ext cx="228600" cy="228600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604030602030204" charset="0"/>
                <a:ea typeface="Ubuntu" panose="020B060403060203020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38248" y="2533850"/>
              <a:ext cx="1340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Ubuntu" panose="020B0604030602030204" charset="0"/>
                  <a:ea typeface="Ubuntu" panose="020B0604030602030204" charset="0"/>
                </a:rPr>
                <a:t>bayou Model</a:t>
              </a:r>
              <a:endParaRPr lang="en-US" b="1" dirty="0" smtClean="0">
                <a:solidFill>
                  <a:srgbClr val="C00000"/>
                </a:solidFill>
                <a:latin typeface="Ubuntu" panose="020B0604030602030204" charset="0"/>
                <a:ea typeface="Ubuntu" panose="020B0604030602030204" charset="0"/>
              </a:endParaRP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5" y="8267"/>
            <a:ext cx="1690676" cy="906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ldLvl="0" animBg="1"/>
      <p:bldP spid="2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ttp://img.gawkerassets.com/img/18myou0kz7ujejpg/original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42" y="0"/>
            <a:ext cx="9180342" cy="68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2880</Words>
  <Application>WPS Presentation</Application>
  <PresentationFormat>Widescreen</PresentationFormat>
  <Paragraphs>288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8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FZHei-B01</vt:lpstr>
      <vt:lpstr>Ubuntu</vt:lpstr>
      <vt:lpstr>Calisto MT</vt:lpstr>
      <vt:lpstr>Minion Pro Cond</vt:lpstr>
      <vt:lpstr>Aharoni</vt:lpstr>
      <vt:lpstr>Minion Pro Cond</vt:lpstr>
      <vt:lpstr>Gubbi</vt:lpstr>
      <vt:lpstr>Calibri</vt:lpstr>
      <vt:lpstr>New courier</vt:lpstr>
      <vt:lpstr>FZShuSong-Z01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Uyeda &amp; Harmon 2014</vt:lpstr>
      <vt:lpstr>PowerPoint 演示文稿</vt:lpstr>
      <vt:lpstr>PowerPoint 演示文稿</vt:lpstr>
      <vt:lpstr>PowerPoint 演示文稿</vt:lpstr>
      <vt:lpstr>PowerPoint 演示文稿</vt:lpstr>
      <vt:lpstr>Metabolic Rate Allometry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evolutionary shifts</dc:title>
  <dc:creator>juyeda</dc:creator>
  <cp:lastModifiedBy>juyeda</cp:lastModifiedBy>
  <cp:revision>7</cp:revision>
  <dcterms:created xsi:type="dcterms:W3CDTF">2018-10-29T19:21:27Z</dcterms:created>
  <dcterms:modified xsi:type="dcterms:W3CDTF">2018-10-29T19:21:27Z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